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1" r:id="rId3"/>
    <p:sldId id="262" r:id="rId4"/>
    <p:sldId id="263" r:id="rId5"/>
    <p:sldId id="264" r:id="rId6"/>
    <p:sldId id="265" r:id="rId7"/>
    <p:sldId id="273" r:id="rId8"/>
    <p:sldId id="289" r:id="rId9"/>
    <p:sldId id="284" r:id="rId10"/>
    <p:sldId id="285" r:id="rId11"/>
    <p:sldId id="288" r:id="rId12"/>
    <p:sldId id="268" r:id="rId13"/>
    <p:sldId id="269" r:id="rId14"/>
    <p:sldId id="270" r:id="rId15"/>
    <p:sldId id="271" r:id="rId16"/>
    <p:sldId id="275" r:id="rId17"/>
    <p:sldId id="276" r:id="rId18"/>
    <p:sldId id="277" r:id="rId19"/>
    <p:sldId id="282" r:id="rId20"/>
    <p:sldId id="283" r:id="rId21"/>
    <p:sldId id="290" r:id="rId22"/>
    <p:sldId id="287"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074" autoAdjust="0"/>
    <p:restoredTop sz="94660"/>
  </p:normalViewPr>
  <p:slideViewPr>
    <p:cSldViewPr snapToGrid="0">
      <p:cViewPr varScale="1">
        <p:scale>
          <a:sx n="90" d="100"/>
          <a:sy n="90" d="100"/>
        </p:scale>
        <p:origin x="13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tiff>
</file>

<file path=ppt/media/image5.png>
</file>

<file path=ppt/media/image6.png>
</file>

<file path=ppt/media/image7.tiff>
</file>

<file path=ppt/media/image8.tiff>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4/5/2019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4/5/2019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4/5/2019</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4/5/2019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4/5/2019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4/5/2019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4/5/2019</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g2crowd.com/categories/pos" TargetMode="External"/><Relationship Id="rId2" Type="http://schemas.openxmlformats.org/officeDocument/2006/relationships/hyperlink" Target="https://www.g2crowd.com/categories/e-commerce-platforms" TargetMode="External"/><Relationship Id="rId1" Type="http://schemas.openxmlformats.org/officeDocument/2006/relationships/slideLayout" Target="../slideLayouts/slideLayout2.xml"/><Relationship Id="rId6" Type="http://schemas.openxmlformats.org/officeDocument/2006/relationships/hyperlink" Target="https://www.g2crowd.com/categories/accounting" TargetMode="External"/><Relationship Id="rId5" Type="http://schemas.openxmlformats.org/officeDocument/2006/relationships/hyperlink" Target="https://www.g2crowd.com/categories/billing" TargetMode="External"/><Relationship Id="rId4" Type="http://schemas.openxmlformats.org/officeDocument/2006/relationships/hyperlink" Target="https://www.g2crowd.com/categories/shopping-cart"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blockchainhub.net/blockchains-and-distributed-ledger-technologies-in-general/" TargetMode="External"/><Relationship Id="rId2" Type="http://schemas.openxmlformats.org/officeDocument/2006/relationships/hyperlink" Target="https://medium.com/ignation/pulling-the-blockchain-apart-the-transaction-life-cycle-7a1465d75fa3"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086A3-5D85-4096-86F4-6590DF93FF91}"/>
              </a:ext>
            </a:extLst>
          </p:cNvPr>
          <p:cNvSpPr>
            <a:spLocks noGrp="1"/>
          </p:cNvSpPr>
          <p:nvPr>
            <p:ph type="ctrTitle"/>
          </p:nvPr>
        </p:nvSpPr>
        <p:spPr/>
        <p:txBody>
          <a:bodyPr/>
          <a:lstStyle/>
          <a:p>
            <a:r>
              <a:rPr lang="en-US" dirty="0"/>
              <a:t>Blockchain Transaction</a:t>
            </a:r>
          </a:p>
        </p:txBody>
      </p:sp>
      <p:sp>
        <p:nvSpPr>
          <p:cNvPr id="3" name="Subtitle 2">
            <a:extLst>
              <a:ext uri="{FF2B5EF4-FFF2-40B4-BE49-F238E27FC236}">
                <a16:creationId xmlns:a16="http://schemas.microsoft.com/office/drawing/2014/main" id="{598334AE-A693-4C74-81EC-A4D807322EC7}"/>
              </a:ext>
            </a:extLst>
          </p:cNvPr>
          <p:cNvSpPr>
            <a:spLocks noGrp="1"/>
          </p:cNvSpPr>
          <p:nvPr>
            <p:ph type="subTitle" idx="1"/>
          </p:nvPr>
        </p:nvSpPr>
        <p:spPr/>
        <p:txBody>
          <a:bodyPr>
            <a:normAutofit/>
          </a:bodyPr>
          <a:lstStyle/>
          <a:p>
            <a:r>
              <a:rPr lang="en-US" sz="3500" dirty="0"/>
              <a:t>GBC Crypto</a:t>
            </a:r>
          </a:p>
        </p:txBody>
      </p:sp>
    </p:spTree>
    <p:extLst>
      <p:ext uri="{BB962C8B-B14F-4D97-AF65-F5344CB8AC3E}">
        <p14:creationId xmlns:p14="http://schemas.microsoft.com/office/powerpoint/2010/main" val="30829277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93652-E704-4957-A363-36A3980A3B91}"/>
              </a:ext>
            </a:extLst>
          </p:cNvPr>
          <p:cNvSpPr>
            <a:spLocks noGrp="1"/>
          </p:cNvSpPr>
          <p:nvPr>
            <p:ph type="title"/>
          </p:nvPr>
        </p:nvSpPr>
        <p:spPr/>
        <p:txBody>
          <a:bodyPr/>
          <a:lstStyle/>
          <a:p>
            <a:r>
              <a:rPr lang="en-US" dirty="0"/>
              <a:t>About the application</a:t>
            </a:r>
          </a:p>
        </p:txBody>
      </p:sp>
      <p:sp>
        <p:nvSpPr>
          <p:cNvPr id="3" name="Content Placeholder 2">
            <a:extLst>
              <a:ext uri="{FF2B5EF4-FFF2-40B4-BE49-F238E27FC236}">
                <a16:creationId xmlns:a16="http://schemas.microsoft.com/office/drawing/2014/main" id="{AAB78496-C84E-417C-A236-646E119BC42B}"/>
              </a:ext>
            </a:extLst>
          </p:cNvPr>
          <p:cNvSpPr>
            <a:spLocks noGrp="1"/>
          </p:cNvSpPr>
          <p:nvPr>
            <p:ph idx="1"/>
          </p:nvPr>
        </p:nvSpPr>
        <p:spPr/>
        <p:txBody>
          <a:bodyPr>
            <a:normAutofit/>
          </a:bodyPr>
          <a:lstStyle/>
          <a:p>
            <a:r>
              <a:rPr lang="en-US" dirty="0"/>
              <a:t>GBC Crypto validates users online transactions.</a:t>
            </a:r>
          </a:p>
          <a:p>
            <a:endParaRPr lang="en-US" dirty="0"/>
          </a:p>
          <a:p>
            <a:r>
              <a:rPr lang="en-US" dirty="0"/>
              <a:t>When the customer makes a purchase online, GBC crypto will generate a smart contract and only when the customer confirms that they receives the product the online store will receive the payment.</a:t>
            </a:r>
          </a:p>
          <a:p>
            <a:endParaRPr lang="en-US" dirty="0"/>
          </a:p>
          <a:p>
            <a:r>
              <a:rPr lang="en-US" dirty="0"/>
              <a:t>GBC Crypto provides a graphically interface.</a:t>
            </a:r>
            <a:br>
              <a:rPr lang="en-US" dirty="0"/>
            </a:br>
            <a:endParaRPr lang="en-US" dirty="0"/>
          </a:p>
        </p:txBody>
      </p:sp>
    </p:spTree>
    <p:extLst>
      <p:ext uri="{BB962C8B-B14F-4D97-AF65-F5344CB8AC3E}">
        <p14:creationId xmlns:p14="http://schemas.microsoft.com/office/powerpoint/2010/main" val="9237219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6F4BE-C761-43F9-BF03-385C9C20FCBA}"/>
              </a:ext>
            </a:extLst>
          </p:cNvPr>
          <p:cNvSpPr>
            <a:spLocks noGrp="1"/>
          </p:cNvSpPr>
          <p:nvPr>
            <p:ph type="title"/>
          </p:nvPr>
        </p:nvSpPr>
        <p:spPr/>
        <p:txBody>
          <a:bodyPr/>
          <a:lstStyle/>
          <a:p>
            <a:r>
              <a:rPr lang="en-US" dirty="0"/>
              <a:t>About the application</a:t>
            </a:r>
          </a:p>
        </p:txBody>
      </p:sp>
      <p:sp>
        <p:nvSpPr>
          <p:cNvPr id="3" name="Content Placeholder 2">
            <a:extLst>
              <a:ext uri="{FF2B5EF4-FFF2-40B4-BE49-F238E27FC236}">
                <a16:creationId xmlns:a16="http://schemas.microsoft.com/office/drawing/2014/main" id="{62A5ED50-4A60-45B8-B089-60A6D278ABEC}"/>
              </a:ext>
            </a:extLst>
          </p:cNvPr>
          <p:cNvSpPr>
            <a:spLocks noGrp="1"/>
          </p:cNvSpPr>
          <p:nvPr>
            <p:ph idx="1"/>
          </p:nvPr>
        </p:nvSpPr>
        <p:spPr/>
        <p:txBody>
          <a:bodyPr/>
          <a:lstStyle/>
          <a:p>
            <a:r>
              <a:rPr lang="en-US" dirty="0"/>
              <a:t>GBC Crypto tend to offer lower fees than traditional credit card payment systems. Some of these tools can be highly customizable and provide native dashboards to help track all payments. Bitcoin is the most commonly supported cryptocurrency used during transactions with these systems, but some gateways provide the ability to pay with alternative currencies.</a:t>
            </a:r>
          </a:p>
          <a:p>
            <a:r>
              <a:rPr lang="en-US" dirty="0"/>
              <a:t>GBC Crypto can integrate with </a:t>
            </a:r>
            <a:r>
              <a:rPr lang="en-US" dirty="0">
                <a:hlinkClick r:id="rId2"/>
              </a:rPr>
              <a:t>e-commerce platforms</a:t>
            </a:r>
            <a:r>
              <a:rPr lang="en-US" dirty="0"/>
              <a:t>, </a:t>
            </a:r>
            <a:r>
              <a:rPr lang="en-US" dirty="0">
                <a:hlinkClick r:id="rId3"/>
              </a:rPr>
              <a:t>point-of-sale systems</a:t>
            </a:r>
            <a:r>
              <a:rPr lang="en-US" dirty="0"/>
              <a:t>, </a:t>
            </a:r>
            <a:r>
              <a:rPr lang="en-US" dirty="0">
                <a:hlinkClick r:id="rId4"/>
              </a:rPr>
              <a:t>shopping cart software</a:t>
            </a:r>
            <a:r>
              <a:rPr lang="en-US" dirty="0"/>
              <a:t>, </a:t>
            </a:r>
            <a:r>
              <a:rPr lang="en-US" dirty="0">
                <a:hlinkClick r:id="rId5"/>
              </a:rPr>
              <a:t>billing</a:t>
            </a:r>
            <a:r>
              <a:rPr lang="en-US" dirty="0"/>
              <a:t> and </a:t>
            </a:r>
            <a:r>
              <a:rPr lang="en-US" dirty="0">
                <a:hlinkClick r:id="rId6"/>
              </a:rPr>
              <a:t>accounting</a:t>
            </a:r>
            <a:r>
              <a:rPr lang="en-US" dirty="0"/>
              <a:t> solutions, and more.</a:t>
            </a:r>
          </a:p>
        </p:txBody>
      </p:sp>
    </p:spTree>
    <p:extLst>
      <p:ext uri="{BB962C8B-B14F-4D97-AF65-F5344CB8AC3E}">
        <p14:creationId xmlns:p14="http://schemas.microsoft.com/office/powerpoint/2010/main" val="40713168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825FB-A0E7-0F46-AF0A-FC1C5A1B8D56}"/>
              </a:ext>
            </a:extLst>
          </p:cNvPr>
          <p:cNvSpPr>
            <a:spLocks noGrp="1"/>
          </p:cNvSpPr>
          <p:nvPr>
            <p:ph type="title"/>
          </p:nvPr>
        </p:nvSpPr>
        <p:spPr>
          <a:xfrm>
            <a:off x="680321" y="753228"/>
            <a:ext cx="4136123" cy="1080938"/>
          </a:xfrm>
        </p:spPr>
        <p:txBody>
          <a:bodyPr>
            <a:normAutofit/>
          </a:bodyPr>
          <a:lstStyle/>
          <a:p>
            <a:r>
              <a:rPr lang="en-US" sz="2400"/>
              <a:t>Ledger</a:t>
            </a:r>
          </a:p>
        </p:txBody>
      </p:sp>
      <p:sp>
        <p:nvSpPr>
          <p:cNvPr id="3" name="Content Placeholder 2">
            <a:extLst>
              <a:ext uri="{FF2B5EF4-FFF2-40B4-BE49-F238E27FC236}">
                <a16:creationId xmlns:a16="http://schemas.microsoft.com/office/drawing/2014/main" id="{748CDC12-AD14-8E40-9964-C3915E6516C1}"/>
              </a:ext>
            </a:extLst>
          </p:cNvPr>
          <p:cNvSpPr>
            <a:spLocks noGrp="1"/>
          </p:cNvSpPr>
          <p:nvPr>
            <p:ph idx="1"/>
          </p:nvPr>
        </p:nvSpPr>
        <p:spPr>
          <a:xfrm>
            <a:off x="339512" y="2378494"/>
            <a:ext cx="3656289" cy="3599316"/>
          </a:xfrm>
        </p:spPr>
        <p:txBody>
          <a:bodyPr>
            <a:normAutofit/>
          </a:bodyPr>
          <a:lstStyle/>
          <a:p>
            <a:endParaRPr lang="en-US" sz="2000" dirty="0"/>
          </a:p>
          <a:p>
            <a:pPr lvl="1"/>
            <a:r>
              <a:rPr lang="en-US" dirty="0"/>
              <a:t>Money going in and money going out.</a:t>
            </a:r>
          </a:p>
          <a:p>
            <a:pPr marL="457200" lvl="1" indent="0">
              <a:buNone/>
            </a:pPr>
            <a:endParaRPr lang="en-US" dirty="0"/>
          </a:p>
          <a:p>
            <a:pPr lvl="1"/>
            <a:r>
              <a:rPr lang="en-US" dirty="0"/>
              <a:t>Online banking account history.</a:t>
            </a:r>
          </a:p>
          <a:p>
            <a:pPr marL="457200" lvl="1" indent="0">
              <a:buNone/>
            </a:pPr>
            <a:endParaRPr lang="en-US" dirty="0"/>
          </a:p>
          <a:p>
            <a:pPr lvl="1"/>
            <a:r>
              <a:rPr lang="en-US" dirty="0"/>
              <a:t>There changes every day and every transaction.</a:t>
            </a:r>
          </a:p>
        </p:txBody>
      </p:sp>
      <p:pic>
        <p:nvPicPr>
          <p:cNvPr id="4" name="Picture 3">
            <a:extLst>
              <a:ext uri="{FF2B5EF4-FFF2-40B4-BE49-F238E27FC236}">
                <a16:creationId xmlns:a16="http://schemas.microsoft.com/office/drawing/2014/main" id="{27B50F0B-F59E-CA44-B30B-58D7B6B00D2E}"/>
              </a:ext>
            </a:extLst>
          </p:cNvPr>
          <p:cNvPicPr>
            <a:picLocks noChangeAspect="1"/>
          </p:cNvPicPr>
          <p:nvPr/>
        </p:nvPicPr>
        <p:blipFill>
          <a:blip r:embed="rId2"/>
          <a:stretch>
            <a:fillRect/>
          </a:stretch>
        </p:blipFill>
        <p:spPr>
          <a:xfrm>
            <a:off x="5276090" y="2339678"/>
            <a:ext cx="6269479" cy="2178643"/>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1327364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A9C76-C219-D140-A047-A3A57C684B51}"/>
              </a:ext>
            </a:extLst>
          </p:cNvPr>
          <p:cNvSpPr>
            <a:spLocks noGrp="1"/>
          </p:cNvSpPr>
          <p:nvPr>
            <p:ph type="title"/>
          </p:nvPr>
        </p:nvSpPr>
        <p:spPr>
          <a:xfrm>
            <a:off x="680322" y="2063262"/>
            <a:ext cx="3739278" cy="2661138"/>
          </a:xfrm>
        </p:spPr>
        <p:txBody>
          <a:bodyPr vert="horz" lIns="91440" tIns="45720" rIns="91440" bIns="45720" rtlCol="0" anchor="ctr">
            <a:normAutofit/>
          </a:bodyPr>
          <a:lstStyle/>
          <a:p>
            <a:pPr algn="r"/>
            <a:r>
              <a:rPr lang="en-US" sz="5400" dirty="0"/>
              <a:t>Centralized Ledger</a:t>
            </a:r>
          </a:p>
        </p:txBody>
      </p:sp>
      <p:sp>
        <p:nvSpPr>
          <p:cNvPr id="3" name="Content Placeholder 2">
            <a:extLst>
              <a:ext uri="{FF2B5EF4-FFF2-40B4-BE49-F238E27FC236}">
                <a16:creationId xmlns:a16="http://schemas.microsoft.com/office/drawing/2014/main" id="{DCEB96FF-6DD1-754D-BA8E-1BAD209CF667}"/>
              </a:ext>
            </a:extLst>
          </p:cNvPr>
          <p:cNvSpPr>
            <a:spLocks noGrp="1"/>
          </p:cNvSpPr>
          <p:nvPr>
            <p:ph idx="1"/>
          </p:nvPr>
        </p:nvSpPr>
        <p:spPr>
          <a:xfrm>
            <a:off x="452625" y="5183068"/>
            <a:ext cx="3739277" cy="1116622"/>
          </a:xfrm>
        </p:spPr>
        <p:txBody>
          <a:bodyPr vert="horz" lIns="91440" tIns="45720" rIns="91440" bIns="45720" rtlCol="0">
            <a:normAutofit/>
          </a:bodyPr>
          <a:lstStyle/>
          <a:p>
            <a:pPr marL="0" indent="0">
              <a:buNone/>
            </a:pPr>
            <a:r>
              <a:rPr lang="en-US" sz="2000" dirty="0"/>
              <a:t>Central authority is the one we must trust to keep the ledger up to date.</a:t>
            </a:r>
          </a:p>
        </p:txBody>
      </p:sp>
      <p:pic>
        <p:nvPicPr>
          <p:cNvPr id="5" name="Picture 4">
            <a:extLst>
              <a:ext uri="{FF2B5EF4-FFF2-40B4-BE49-F238E27FC236}">
                <a16:creationId xmlns:a16="http://schemas.microsoft.com/office/drawing/2014/main" id="{DB64FB77-C1ED-E141-9AFD-B7DA13FD932F}"/>
              </a:ext>
            </a:extLst>
          </p:cNvPr>
          <p:cNvPicPr>
            <a:picLocks noChangeAspect="1"/>
          </p:cNvPicPr>
          <p:nvPr/>
        </p:nvPicPr>
        <p:blipFill>
          <a:blip r:embed="rId2"/>
          <a:stretch>
            <a:fillRect/>
          </a:stretch>
        </p:blipFill>
        <p:spPr>
          <a:xfrm>
            <a:off x="5566575" y="640080"/>
            <a:ext cx="5697024" cy="5577840"/>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9238571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A9C76-C219-D140-A047-A3A57C684B51}"/>
              </a:ext>
            </a:extLst>
          </p:cNvPr>
          <p:cNvSpPr>
            <a:spLocks noGrp="1"/>
          </p:cNvSpPr>
          <p:nvPr>
            <p:ph type="title"/>
          </p:nvPr>
        </p:nvSpPr>
        <p:spPr>
          <a:xfrm>
            <a:off x="680322" y="2403231"/>
            <a:ext cx="5192940" cy="2133600"/>
          </a:xfrm>
        </p:spPr>
        <p:txBody>
          <a:bodyPr vert="horz" lIns="91440" tIns="45720" rIns="91440" bIns="45720" rtlCol="0" anchor="ctr">
            <a:normAutofit/>
          </a:bodyPr>
          <a:lstStyle/>
          <a:p>
            <a:pPr algn="r"/>
            <a:r>
              <a:rPr lang="en-US" sz="5400" dirty="0"/>
              <a:t>Decentralized Ledger</a:t>
            </a:r>
          </a:p>
        </p:txBody>
      </p:sp>
      <p:sp>
        <p:nvSpPr>
          <p:cNvPr id="3" name="Content Placeholder 2">
            <a:extLst>
              <a:ext uri="{FF2B5EF4-FFF2-40B4-BE49-F238E27FC236}">
                <a16:creationId xmlns:a16="http://schemas.microsoft.com/office/drawing/2014/main" id="{DCEB96FF-6DD1-754D-BA8E-1BAD209CF667}"/>
              </a:ext>
            </a:extLst>
          </p:cNvPr>
          <p:cNvSpPr>
            <a:spLocks noGrp="1"/>
          </p:cNvSpPr>
          <p:nvPr>
            <p:ph idx="1"/>
          </p:nvPr>
        </p:nvSpPr>
        <p:spPr>
          <a:xfrm>
            <a:off x="453118" y="5152720"/>
            <a:ext cx="5192940" cy="1117687"/>
          </a:xfrm>
        </p:spPr>
        <p:txBody>
          <a:bodyPr vert="horz" lIns="91440" tIns="45720" rIns="91440" bIns="45720" rtlCol="0">
            <a:normAutofit/>
          </a:bodyPr>
          <a:lstStyle/>
          <a:p>
            <a:pPr marL="0" indent="0">
              <a:buNone/>
            </a:pPr>
            <a:r>
              <a:rPr lang="en-US" sz="2000" dirty="0"/>
              <a:t>In decentralized network, </a:t>
            </a:r>
            <a:r>
              <a:rPr lang="en-US" sz="2000" dirty="0" err="1"/>
              <a:t>theres</a:t>
            </a:r>
            <a:r>
              <a:rPr lang="en-US" sz="2000" dirty="0"/>
              <a:t> thousands of computers around the world trying to update the ledger.</a:t>
            </a:r>
          </a:p>
          <a:p>
            <a:pPr marL="0" indent="0">
              <a:buNone/>
            </a:pPr>
            <a:endParaRPr lang="en-US" sz="1800" dirty="0"/>
          </a:p>
        </p:txBody>
      </p:sp>
      <p:pic>
        <p:nvPicPr>
          <p:cNvPr id="6" name="Picture 5">
            <a:extLst>
              <a:ext uri="{FF2B5EF4-FFF2-40B4-BE49-F238E27FC236}">
                <a16:creationId xmlns:a16="http://schemas.microsoft.com/office/drawing/2014/main" id="{29CD5F75-0A25-2345-966E-0AFE684D6BEC}"/>
              </a:ext>
            </a:extLst>
          </p:cNvPr>
          <p:cNvPicPr>
            <a:picLocks noChangeAspect="1"/>
          </p:cNvPicPr>
          <p:nvPr/>
        </p:nvPicPr>
        <p:blipFill>
          <a:blip r:embed="rId2"/>
          <a:stretch>
            <a:fillRect/>
          </a:stretch>
        </p:blipFill>
        <p:spPr>
          <a:xfrm>
            <a:off x="6736079" y="960972"/>
            <a:ext cx="4809490" cy="4936055"/>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1375948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0072A-D19D-3848-9B12-1725E37E04DE}"/>
              </a:ext>
            </a:extLst>
          </p:cNvPr>
          <p:cNvSpPr>
            <a:spLocks noGrp="1"/>
          </p:cNvSpPr>
          <p:nvPr>
            <p:ph type="title"/>
          </p:nvPr>
        </p:nvSpPr>
        <p:spPr/>
        <p:txBody>
          <a:bodyPr/>
          <a:lstStyle/>
          <a:p>
            <a:r>
              <a:rPr lang="en-US" dirty="0"/>
              <a:t>Decentralized Ledger. Who updates it??</a:t>
            </a:r>
          </a:p>
        </p:txBody>
      </p:sp>
      <p:sp>
        <p:nvSpPr>
          <p:cNvPr id="3" name="Content Placeholder 2">
            <a:extLst>
              <a:ext uri="{FF2B5EF4-FFF2-40B4-BE49-F238E27FC236}">
                <a16:creationId xmlns:a16="http://schemas.microsoft.com/office/drawing/2014/main" id="{3238AA29-55FF-4546-9551-AC07BAC23812}"/>
              </a:ext>
            </a:extLst>
          </p:cNvPr>
          <p:cNvSpPr>
            <a:spLocks noGrp="1"/>
          </p:cNvSpPr>
          <p:nvPr>
            <p:ph idx="1"/>
          </p:nvPr>
        </p:nvSpPr>
        <p:spPr/>
        <p:txBody>
          <a:bodyPr/>
          <a:lstStyle/>
          <a:p>
            <a:r>
              <a:rPr lang="en-US" dirty="0"/>
              <a:t>Every 10 mins, the block chain gets updated.</a:t>
            </a:r>
          </a:p>
          <a:p>
            <a:pPr marL="0" indent="0">
              <a:buNone/>
            </a:pPr>
            <a:endParaRPr lang="en-US" dirty="0"/>
          </a:p>
          <a:p>
            <a:r>
              <a:rPr lang="en-US" dirty="0"/>
              <a:t>Computer battles to solve energy intensive task.</a:t>
            </a:r>
          </a:p>
          <a:p>
            <a:pPr marL="0" indent="0">
              <a:buNone/>
            </a:pPr>
            <a:endParaRPr lang="en-US" dirty="0"/>
          </a:p>
          <a:p>
            <a:r>
              <a:rPr lang="en-US" dirty="0"/>
              <a:t>Computer with most processing power wins</a:t>
            </a:r>
          </a:p>
          <a:p>
            <a:pPr marL="0" indent="0">
              <a:buNone/>
            </a:pPr>
            <a:endParaRPr lang="en-US" dirty="0"/>
          </a:p>
          <a:p>
            <a:r>
              <a:rPr lang="en-US" dirty="0"/>
              <a:t>Others in the network verify </a:t>
            </a:r>
            <a:r>
              <a:rPr lang="en-US" sz="2800" b="1" i="1" dirty="0"/>
              <a:t>the problem.</a:t>
            </a:r>
          </a:p>
          <a:p>
            <a:endParaRPr lang="en-US" sz="3200" b="1" i="1" dirty="0"/>
          </a:p>
          <a:p>
            <a:endParaRPr lang="en-US" dirty="0"/>
          </a:p>
        </p:txBody>
      </p:sp>
    </p:spTree>
    <p:extLst>
      <p:ext uri="{BB962C8B-B14F-4D97-AF65-F5344CB8AC3E}">
        <p14:creationId xmlns:p14="http://schemas.microsoft.com/office/powerpoint/2010/main" val="12354356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3D3E5-85B2-C54F-BDA9-5BD3EAF61BC3}"/>
              </a:ext>
            </a:extLst>
          </p:cNvPr>
          <p:cNvSpPr>
            <a:spLocks noGrp="1"/>
          </p:cNvSpPr>
          <p:nvPr>
            <p:ph type="title"/>
          </p:nvPr>
        </p:nvSpPr>
        <p:spPr/>
        <p:txBody>
          <a:bodyPr/>
          <a:lstStyle/>
          <a:p>
            <a:r>
              <a:rPr lang="en-US" dirty="0"/>
              <a:t>Decentralized Ledger </a:t>
            </a:r>
            <a:r>
              <a:rPr lang="en-US" dirty="0" err="1"/>
              <a:t>Contd</a:t>
            </a:r>
            <a:r>
              <a:rPr lang="en-US" dirty="0"/>
              <a:t>…</a:t>
            </a:r>
          </a:p>
        </p:txBody>
      </p:sp>
      <p:sp>
        <p:nvSpPr>
          <p:cNvPr id="3" name="Content Placeholder 2">
            <a:extLst>
              <a:ext uri="{FF2B5EF4-FFF2-40B4-BE49-F238E27FC236}">
                <a16:creationId xmlns:a16="http://schemas.microsoft.com/office/drawing/2014/main" id="{5CDE9BBF-90D5-B24C-A9DD-90BBC310E3DC}"/>
              </a:ext>
            </a:extLst>
          </p:cNvPr>
          <p:cNvSpPr>
            <a:spLocks noGrp="1"/>
          </p:cNvSpPr>
          <p:nvPr>
            <p:ph idx="1"/>
          </p:nvPr>
        </p:nvSpPr>
        <p:spPr/>
        <p:txBody>
          <a:bodyPr/>
          <a:lstStyle/>
          <a:p>
            <a:r>
              <a:rPr lang="en-US" sz="2800" b="1" dirty="0"/>
              <a:t>The Task – Big </a:t>
            </a:r>
            <a:r>
              <a:rPr lang="en-US" sz="2800" b="1" dirty="0" err="1"/>
              <a:t>boi</a:t>
            </a:r>
            <a:r>
              <a:rPr lang="en-US" sz="2800" b="1" dirty="0"/>
              <a:t> computing….</a:t>
            </a:r>
          </a:p>
          <a:p>
            <a:r>
              <a:rPr lang="en-US" sz="2800" dirty="0"/>
              <a:t>Every miner cross checks all transactions that took place since day 1.</a:t>
            </a:r>
          </a:p>
          <a:p>
            <a:r>
              <a:rPr lang="en-US" sz="2800" dirty="0"/>
              <a:t>More than 50% agreement, then that block of transaction is updated on the ledger.</a:t>
            </a:r>
          </a:p>
          <a:p>
            <a:endParaRPr lang="en-US" sz="2800" dirty="0"/>
          </a:p>
          <a:p>
            <a:pPr marL="914400" lvl="2" indent="0">
              <a:buNone/>
            </a:pPr>
            <a:r>
              <a:rPr lang="en-US" sz="2800" b="1" dirty="0"/>
              <a:t>So block chain is basically a distributed ledger..</a:t>
            </a:r>
          </a:p>
          <a:p>
            <a:endParaRPr lang="en-US" sz="2800" dirty="0"/>
          </a:p>
        </p:txBody>
      </p:sp>
    </p:spTree>
    <p:extLst>
      <p:ext uri="{BB962C8B-B14F-4D97-AF65-F5344CB8AC3E}">
        <p14:creationId xmlns:p14="http://schemas.microsoft.com/office/powerpoint/2010/main" val="10788199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0F169-252A-8141-9BC8-72B0C7F594B7}"/>
              </a:ext>
            </a:extLst>
          </p:cNvPr>
          <p:cNvSpPr>
            <a:spLocks noGrp="1"/>
          </p:cNvSpPr>
          <p:nvPr>
            <p:ph type="title"/>
          </p:nvPr>
        </p:nvSpPr>
        <p:spPr>
          <a:xfrm>
            <a:off x="680321" y="753228"/>
            <a:ext cx="4136123" cy="1080938"/>
          </a:xfrm>
        </p:spPr>
        <p:txBody>
          <a:bodyPr>
            <a:normAutofit/>
          </a:bodyPr>
          <a:lstStyle/>
          <a:p>
            <a:r>
              <a:rPr lang="en-US" sz="2400"/>
              <a:t>Banks and Blockchain, Correspondent banking</a:t>
            </a:r>
          </a:p>
        </p:txBody>
      </p:sp>
      <p:sp>
        <p:nvSpPr>
          <p:cNvPr id="3" name="Content Placeholder 2">
            <a:extLst>
              <a:ext uri="{FF2B5EF4-FFF2-40B4-BE49-F238E27FC236}">
                <a16:creationId xmlns:a16="http://schemas.microsoft.com/office/drawing/2014/main" id="{3FB7B578-250B-FE43-B0F0-AAF26BF6500A}"/>
              </a:ext>
            </a:extLst>
          </p:cNvPr>
          <p:cNvSpPr>
            <a:spLocks noGrp="1"/>
          </p:cNvSpPr>
          <p:nvPr>
            <p:ph idx="1"/>
          </p:nvPr>
        </p:nvSpPr>
        <p:spPr>
          <a:xfrm>
            <a:off x="680321" y="2336873"/>
            <a:ext cx="3656289" cy="3599316"/>
          </a:xfrm>
        </p:spPr>
        <p:txBody>
          <a:bodyPr>
            <a:normAutofit/>
          </a:bodyPr>
          <a:lstStyle/>
          <a:p>
            <a:r>
              <a:rPr lang="en-US" dirty="0" err="1"/>
              <a:t>Wheres</a:t>
            </a:r>
            <a:r>
              <a:rPr lang="en-US" dirty="0"/>
              <a:t> my money???</a:t>
            </a:r>
          </a:p>
          <a:p>
            <a:r>
              <a:rPr lang="en-US" dirty="0"/>
              <a:t>Linked banks – ledgers exchanged at the end of the day.</a:t>
            </a:r>
          </a:p>
          <a:p>
            <a:r>
              <a:rPr lang="en-US" dirty="0"/>
              <a:t>Ledgers verified manually.</a:t>
            </a:r>
          </a:p>
          <a:p>
            <a:endParaRPr lang="en-US" dirty="0"/>
          </a:p>
          <a:p>
            <a:r>
              <a:rPr lang="en-US" dirty="0"/>
              <a:t>VERY SLOW.</a:t>
            </a:r>
          </a:p>
        </p:txBody>
      </p:sp>
      <p:pic>
        <p:nvPicPr>
          <p:cNvPr id="4" name="Picture 3">
            <a:extLst>
              <a:ext uri="{FF2B5EF4-FFF2-40B4-BE49-F238E27FC236}">
                <a16:creationId xmlns:a16="http://schemas.microsoft.com/office/drawing/2014/main" id="{3AC2E47E-FD3A-514B-9F1A-1C50784D25EA}"/>
              </a:ext>
            </a:extLst>
          </p:cNvPr>
          <p:cNvPicPr>
            <a:picLocks noChangeAspect="1"/>
          </p:cNvPicPr>
          <p:nvPr/>
        </p:nvPicPr>
        <p:blipFill>
          <a:blip r:embed="rId2"/>
          <a:stretch>
            <a:fillRect/>
          </a:stretch>
        </p:blipFill>
        <p:spPr>
          <a:xfrm>
            <a:off x="5276090" y="1665709"/>
            <a:ext cx="6269479" cy="3526581"/>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7827245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8D8DE-36E6-8845-90E0-5A060B6BA99F}"/>
              </a:ext>
            </a:extLst>
          </p:cNvPr>
          <p:cNvSpPr>
            <a:spLocks noGrp="1"/>
          </p:cNvSpPr>
          <p:nvPr>
            <p:ph type="title"/>
          </p:nvPr>
        </p:nvSpPr>
        <p:spPr>
          <a:xfrm>
            <a:off x="680321" y="753228"/>
            <a:ext cx="4136123" cy="1080938"/>
          </a:xfrm>
        </p:spPr>
        <p:txBody>
          <a:bodyPr>
            <a:normAutofit/>
          </a:bodyPr>
          <a:lstStyle/>
          <a:p>
            <a:r>
              <a:rPr lang="en-US" sz="2400" dirty="0"/>
              <a:t>PROBLEM SOLVED!</a:t>
            </a:r>
          </a:p>
        </p:txBody>
      </p:sp>
      <p:sp>
        <p:nvSpPr>
          <p:cNvPr id="9" name="Content Placeholder 8">
            <a:extLst>
              <a:ext uri="{FF2B5EF4-FFF2-40B4-BE49-F238E27FC236}">
                <a16:creationId xmlns:a16="http://schemas.microsoft.com/office/drawing/2014/main" id="{7AEC610D-34A1-452B-AF66-8815C7A6CDA4}"/>
              </a:ext>
            </a:extLst>
          </p:cNvPr>
          <p:cNvSpPr>
            <a:spLocks noGrp="1"/>
          </p:cNvSpPr>
          <p:nvPr>
            <p:ph idx="1"/>
          </p:nvPr>
        </p:nvSpPr>
        <p:spPr>
          <a:xfrm>
            <a:off x="680321" y="2336873"/>
            <a:ext cx="3656289" cy="3599316"/>
          </a:xfrm>
        </p:spPr>
        <p:txBody>
          <a:bodyPr>
            <a:normAutofit/>
          </a:bodyPr>
          <a:lstStyle/>
          <a:p>
            <a:r>
              <a:rPr lang="en-US" sz="1800" dirty="0"/>
              <a:t>Alice’s bank is </a:t>
            </a:r>
            <a:r>
              <a:rPr lang="en-US" sz="1800" dirty="0" err="1"/>
              <a:t>decentrally</a:t>
            </a:r>
            <a:r>
              <a:rPr lang="en-US" sz="1800" dirty="0"/>
              <a:t> connected to Bob’s bank through the blockchain..</a:t>
            </a:r>
          </a:p>
          <a:p>
            <a:pPr marL="0" indent="0">
              <a:buNone/>
            </a:pPr>
            <a:endParaRPr lang="en-US" sz="1800" dirty="0"/>
          </a:p>
          <a:p>
            <a:r>
              <a:rPr lang="en-US" sz="1800" dirty="0"/>
              <a:t>No need for other people.</a:t>
            </a:r>
          </a:p>
          <a:p>
            <a:pPr marL="0" indent="0">
              <a:buNone/>
            </a:pPr>
            <a:endParaRPr lang="en-US" sz="1800" dirty="0"/>
          </a:p>
          <a:p>
            <a:r>
              <a:rPr lang="en-US" sz="1800" dirty="0"/>
              <a:t>You know where your money is instantaneously. </a:t>
            </a:r>
          </a:p>
          <a:p>
            <a:endParaRPr lang="en-US" sz="1800" dirty="0"/>
          </a:p>
        </p:txBody>
      </p:sp>
      <p:pic>
        <p:nvPicPr>
          <p:cNvPr id="7" name="Content Placeholder 3">
            <a:extLst>
              <a:ext uri="{FF2B5EF4-FFF2-40B4-BE49-F238E27FC236}">
                <a16:creationId xmlns:a16="http://schemas.microsoft.com/office/drawing/2014/main" id="{D8EE9F45-E043-5A4C-8D20-D7998C82BABD}"/>
              </a:ext>
            </a:extLst>
          </p:cNvPr>
          <p:cNvPicPr>
            <a:picLocks noChangeAspect="1"/>
          </p:cNvPicPr>
          <p:nvPr/>
        </p:nvPicPr>
        <p:blipFill>
          <a:blip r:embed="rId2"/>
          <a:stretch>
            <a:fillRect/>
          </a:stretch>
        </p:blipFill>
        <p:spPr>
          <a:xfrm>
            <a:off x="5276090" y="1681383"/>
            <a:ext cx="6269479" cy="3495234"/>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3881330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0072A-D19D-3848-9B12-1725E37E04DE}"/>
              </a:ext>
            </a:extLst>
          </p:cNvPr>
          <p:cNvSpPr>
            <a:spLocks noGrp="1"/>
          </p:cNvSpPr>
          <p:nvPr>
            <p:ph type="title"/>
          </p:nvPr>
        </p:nvSpPr>
        <p:spPr/>
        <p:txBody>
          <a:bodyPr/>
          <a:lstStyle/>
          <a:p>
            <a:r>
              <a:rPr lang="en-US" dirty="0"/>
              <a:t>Smart Contracts</a:t>
            </a:r>
          </a:p>
        </p:txBody>
      </p:sp>
      <p:sp>
        <p:nvSpPr>
          <p:cNvPr id="3" name="Content Placeholder 2">
            <a:extLst>
              <a:ext uri="{FF2B5EF4-FFF2-40B4-BE49-F238E27FC236}">
                <a16:creationId xmlns:a16="http://schemas.microsoft.com/office/drawing/2014/main" id="{3238AA29-55FF-4546-9551-AC07BAC23812}"/>
              </a:ext>
            </a:extLst>
          </p:cNvPr>
          <p:cNvSpPr>
            <a:spLocks noGrp="1"/>
          </p:cNvSpPr>
          <p:nvPr>
            <p:ph idx="1"/>
          </p:nvPr>
        </p:nvSpPr>
        <p:spPr/>
        <p:txBody>
          <a:bodyPr/>
          <a:lstStyle/>
          <a:p>
            <a:r>
              <a:rPr lang="en-US" dirty="0"/>
              <a:t>What is a smart contract?</a:t>
            </a:r>
          </a:p>
          <a:p>
            <a:pPr lvl="1"/>
            <a:r>
              <a:rPr lang="en-US" dirty="0"/>
              <a:t>A Smart contract , also known as self-executing contract, allow you to exchange money or goods (anything of value), in a transparent way by avoiding the middleman. </a:t>
            </a:r>
          </a:p>
          <a:p>
            <a:pPr lvl="1"/>
            <a:endParaRPr lang="en-US" dirty="0"/>
          </a:p>
          <a:p>
            <a:pPr lvl="1"/>
            <a:r>
              <a:rPr lang="en-US" dirty="0"/>
              <a:t>Ex. It is similar to a vending machine - You submit your information and cryptocurrency  into the vending machine (smart contract), and you agreement drops into your account.</a:t>
            </a:r>
          </a:p>
          <a:p>
            <a:endParaRPr lang="en-US" dirty="0"/>
          </a:p>
        </p:txBody>
      </p:sp>
    </p:spTree>
    <p:extLst>
      <p:ext uri="{BB962C8B-B14F-4D97-AF65-F5344CB8AC3E}">
        <p14:creationId xmlns:p14="http://schemas.microsoft.com/office/powerpoint/2010/main" val="35365760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4DB0B-B873-264C-8FAC-20194E8671EE}"/>
              </a:ext>
            </a:extLst>
          </p:cNvPr>
          <p:cNvSpPr>
            <a:spLocks noGrp="1"/>
          </p:cNvSpPr>
          <p:nvPr>
            <p:ph type="title"/>
          </p:nvPr>
        </p:nvSpPr>
        <p:spPr/>
        <p:txBody>
          <a:bodyPr/>
          <a:lstStyle/>
          <a:p>
            <a:r>
              <a:rPr lang="en-US" dirty="0"/>
              <a:t>The issue</a:t>
            </a:r>
          </a:p>
        </p:txBody>
      </p:sp>
      <p:sp>
        <p:nvSpPr>
          <p:cNvPr id="7" name="Content Placeholder 6">
            <a:extLst>
              <a:ext uri="{FF2B5EF4-FFF2-40B4-BE49-F238E27FC236}">
                <a16:creationId xmlns:a16="http://schemas.microsoft.com/office/drawing/2014/main" id="{EC3EA203-D364-4D2C-9A9B-B68EF84E5F77}"/>
              </a:ext>
            </a:extLst>
          </p:cNvPr>
          <p:cNvSpPr>
            <a:spLocks noGrp="1"/>
          </p:cNvSpPr>
          <p:nvPr>
            <p:ph idx="1"/>
          </p:nvPr>
        </p:nvSpPr>
        <p:spPr>
          <a:xfrm>
            <a:off x="595424" y="2190307"/>
            <a:ext cx="9794452" cy="3914465"/>
          </a:xfrm>
        </p:spPr>
        <p:txBody>
          <a:bodyPr>
            <a:normAutofit lnSpcReduction="10000"/>
          </a:bodyPr>
          <a:lstStyle/>
          <a:p>
            <a:r>
              <a:rPr lang="en-US" dirty="0"/>
              <a:t>1- The normal banking transactions take at least 5 business days to validate a single transaction</a:t>
            </a:r>
          </a:p>
          <a:p>
            <a:r>
              <a:rPr lang="en-US" dirty="0"/>
              <a:t>2- Banking transactions usually have a high fees</a:t>
            </a:r>
          </a:p>
          <a:p>
            <a:r>
              <a:rPr lang="en-US" dirty="0"/>
              <a:t>3-Not </a:t>
            </a:r>
            <a:r>
              <a:rPr lang="en-US" dirty="0" err="1"/>
              <a:t>descentralized</a:t>
            </a:r>
            <a:r>
              <a:rPr lang="en-US" dirty="0"/>
              <a:t> </a:t>
            </a:r>
          </a:p>
          <a:p>
            <a:r>
              <a:rPr lang="en-US" dirty="0"/>
              <a:t>4-Lack of security </a:t>
            </a:r>
          </a:p>
          <a:p>
            <a:r>
              <a:rPr lang="en-US" dirty="0"/>
              <a:t>5-Human error</a:t>
            </a:r>
          </a:p>
          <a:p>
            <a:r>
              <a:rPr lang="en-US" dirty="0" err="1"/>
              <a:t>Dsadsad</a:t>
            </a:r>
            <a:endParaRPr lang="en-US" dirty="0"/>
          </a:p>
          <a:p>
            <a:r>
              <a:rPr lang="en-US"/>
              <a:t>dsadsa</a:t>
            </a:r>
            <a:endParaRPr lang="en-US" dirty="0"/>
          </a:p>
          <a:p>
            <a:r>
              <a:rPr lang="en-US" dirty="0"/>
              <a:t>6-limited amount of founds send in one transaction</a:t>
            </a:r>
          </a:p>
          <a:p>
            <a:endParaRPr lang="en-US" dirty="0"/>
          </a:p>
        </p:txBody>
      </p:sp>
    </p:spTree>
    <p:extLst>
      <p:ext uri="{BB962C8B-B14F-4D97-AF65-F5344CB8AC3E}">
        <p14:creationId xmlns:p14="http://schemas.microsoft.com/office/powerpoint/2010/main" val="19933226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BE03D-637D-4649-95E4-B6A80491A451}"/>
              </a:ext>
            </a:extLst>
          </p:cNvPr>
          <p:cNvSpPr>
            <a:spLocks noGrp="1"/>
          </p:cNvSpPr>
          <p:nvPr>
            <p:ph type="title"/>
          </p:nvPr>
        </p:nvSpPr>
        <p:spPr>
          <a:xfrm>
            <a:off x="680321" y="721330"/>
            <a:ext cx="9613861" cy="1080938"/>
          </a:xfrm>
        </p:spPr>
        <p:txBody>
          <a:bodyPr/>
          <a:lstStyle/>
          <a:p>
            <a:r>
              <a:rPr lang="en-US" dirty="0"/>
              <a:t>Benefits</a:t>
            </a:r>
          </a:p>
        </p:txBody>
      </p:sp>
      <p:sp>
        <p:nvSpPr>
          <p:cNvPr id="3" name="Content Placeholder 2">
            <a:extLst>
              <a:ext uri="{FF2B5EF4-FFF2-40B4-BE49-F238E27FC236}">
                <a16:creationId xmlns:a16="http://schemas.microsoft.com/office/drawing/2014/main" id="{2EEFAC69-7DD9-4BE3-83F1-718301D43290}"/>
              </a:ext>
            </a:extLst>
          </p:cNvPr>
          <p:cNvSpPr>
            <a:spLocks noGrp="1"/>
          </p:cNvSpPr>
          <p:nvPr>
            <p:ph idx="1"/>
          </p:nvPr>
        </p:nvSpPr>
        <p:spPr/>
        <p:txBody>
          <a:bodyPr>
            <a:normAutofit fontScale="92500" lnSpcReduction="20000"/>
          </a:bodyPr>
          <a:lstStyle/>
          <a:p>
            <a:r>
              <a:rPr lang="en-US" dirty="0"/>
              <a:t>Autonomy - Because you are the one making the agreement, there is no need for brokers, lawyers to make a confirmation.</a:t>
            </a:r>
          </a:p>
          <a:p>
            <a:r>
              <a:rPr lang="en-US" dirty="0"/>
              <a:t>Savings - You save money by removing the middleman. For example, if you sell your home you won't have to pay a real estate agents for all the of necessary documents and legal permissions.</a:t>
            </a:r>
          </a:p>
          <a:p>
            <a:r>
              <a:rPr lang="en-US" dirty="0"/>
              <a:t>Trust - Your transactions are encrypted on a shared ledger, so there is no room for human errors to interrupt the transaction in any way.</a:t>
            </a:r>
          </a:p>
          <a:p>
            <a:r>
              <a:rPr lang="en-US" dirty="0"/>
              <a:t>Backup - Your documents are duplicated many times over and are retrievable from any other node on the network.</a:t>
            </a:r>
          </a:p>
          <a:p>
            <a:r>
              <a:rPr lang="en-US" dirty="0"/>
              <a:t>Speed/Accuracy - Blockchain uses code to automate tasks, instead of manually processing documents. </a:t>
            </a:r>
            <a:r>
              <a:rPr lang="en-US"/>
              <a:t>It is also more accurate because is avoids the errors that happen when manually entering information.</a:t>
            </a:r>
          </a:p>
          <a:p>
            <a:endParaRPr lang="en-US"/>
          </a:p>
        </p:txBody>
      </p:sp>
    </p:spTree>
    <p:extLst>
      <p:ext uri="{BB962C8B-B14F-4D97-AF65-F5344CB8AC3E}">
        <p14:creationId xmlns:p14="http://schemas.microsoft.com/office/powerpoint/2010/main" val="16654115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F8411-2413-4A33-97F2-1DCC5D9DDFCB}"/>
              </a:ext>
            </a:extLst>
          </p:cNvPr>
          <p:cNvSpPr>
            <a:spLocks noGrp="1"/>
          </p:cNvSpPr>
          <p:nvPr>
            <p:ph type="title"/>
          </p:nvPr>
        </p:nvSpPr>
        <p:spPr/>
        <p:txBody>
          <a:bodyPr/>
          <a:lstStyle/>
          <a:p>
            <a:r>
              <a:rPr lang="en-US" dirty="0"/>
              <a:t>Goals</a:t>
            </a:r>
          </a:p>
        </p:txBody>
      </p:sp>
      <p:sp>
        <p:nvSpPr>
          <p:cNvPr id="3" name="Content Placeholder 2">
            <a:extLst>
              <a:ext uri="{FF2B5EF4-FFF2-40B4-BE49-F238E27FC236}">
                <a16:creationId xmlns:a16="http://schemas.microsoft.com/office/drawing/2014/main" id="{2A6043F0-4F16-4CE3-99D4-22D91A8920E2}"/>
              </a:ext>
            </a:extLst>
          </p:cNvPr>
          <p:cNvSpPr>
            <a:spLocks noGrp="1"/>
          </p:cNvSpPr>
          <p:nvPr>
            <p:ph idx="1"/>
          </p:nvPr>
        </p:nvSpPr>
        <p:spPr>
          <a:xfrm>
            <a:off x="680321" y="2336873"/>
            <a:ext cx="9613861" cy="4042662"/>
          </a:xfrm>
        </p:spPr>
        <p:txBody>
          <a:bodyPr/>
          <a:lstStyle/>
          <a:p>
            <a:r>
              <a:rPr lang="en-US" dirty="0"/>
              <a:t>Facilitate smart contract with our platform</a:t>
            </a:r>
          </a:p>
          <a:p>
            <a:endParaRPr lang="en-US" dirty="0"/>
          </a:p>
          <a:p>
            <a:r>
              <a:rPr lang="en-US" dirty="0"/>
              <a:t>Create a mobile and desktop application</a:t>
            </a:r>
          </a:p>
          <a:p>
            <a:endParaRPr lang="en-US" dirty="0"/>
          </a:p>
          <a:p>
            <a:r>
              <a:rPr lang="en-US" dirty="0"/>
              <a:t>Support for multiple crypto currencies</a:t>
            </a:r>
          </a:p>
          <a:p>
            <a:endParaRPr lang="en-US" dirty="0"/>
          </a:p>
          <a:p>
            <a:r>
              <a:rPr lang="en-US" dirty="0"/>
              <a:t>Keep track of users transactions from the ledger</a:t>
            </a:r>
          </a:p>
        </p:txBody>
      </p:sp>
    </p:spTree>
    <p:extLst>
      <p:ext uri="{BB962C8B-B14F-4D97-AF65-F5344CB8AC3E}">
        <p14:creationId xmlns:p14="http://schemas.microsoft.com/office/powerpoint/2010/main" val="24499756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626BC-4001-4D74-A89C-0567E2426855}"/>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E7840CB2-3773-4F4E-ABAA-C0399FAC60BD}"/>
              </a:ext>
            </a:extLst>
          </p:cNvPr>
          <p:cNvSpPr>
            <a:spLocks noGrp="1"/>
          </p:cNvSpPr>
          <p:nvPr>
            <p:ph idx="1"/>
          </p:nvPr>
        </p:nvSpPr>
        <p:spPr/>
        <p:txBody>
          <a:bodyPr/>
          <a:lstStyle/>
          <a:p>
            <a:r>
              <a:rPr lang="en-US" dirty="0">
                <a:hlinkClick r:id="rId2"/>
              </a:rPr>
              <a:t>https://medium.com/ignation/pulling-the-blockchain-apart-the-transaction-life-cycle-7a1465d75fa3</a:t>
            </a:r>
            <a:endParaRPr lang="en-US" dirty="0"/>
          </a:p>
          <a:p>
            <a:pPr marL="0" indent="0">
              <a:buNone/>
            </a:pPr>
            <a:endParaRPr lang="en-US" dirty="0"/>
          </a:p>
          <a:p>
            <a:r>
              <a:rPr lang="en-US" dirty="0">
                <a:hlinkClick r:id="rId3"/>
              </a:rPr>
              <a:t>https://blockchainhub.net/blockchains-and-distributed-ledger-technologies-in-general/</a:t>
            </a:r>
            <a:endParaRPr lang="en-US" dirty="0"/>
          </a:p>
          <a:p>
            <a:endParaRPr lang="en-US" dirty="0"/>
          </a:p>
          <a:p>
            <a:endParaRPr lang="en-US" dirty="0"/>
          </a:p>
        </p:txBody>
      </p:sp>
    </p:spTree>
    <p:extLst>
      <p:ext uri="{BB962C8B-B14F-4D97-AF65-F5344CB8AC3E}">
        <p14:creationId xmlns:p14="http://schemas.microsoft.com/office/powerpoint/2010/main" val="14126481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67CE2-7BF6-974E-8E70-73BAFE489531}"/>
              </a:ext>
            </a:extLst>
          </p:cNvPr>
          <p:cNvSpPr>
            <a:spLocks noGrp="1"/>
          </p:cNvSpPr>
          <p:nvPr>
            <p:ph type="title"/>
          </p:nvPr>
        </p:nvSpPr>
        <p:spPr/>
        <p:txBody>
          <a:bodyPr/>
          <a:lstStyle/>
          <a:p>
            <a:r>
              <a:rPr lang="en-US" dirty="0"/>
              <a:t>Solutions</a:t>
            </a:r>
          </a:p>
        </p:txBody>
      </p:sp>
      <p:sp>
        <p:nvSpPr>
          <p:cNvPr id="5" name="Content Placeholder 4">
            <a:extLst>
              <a:ext uri="{FF2B5EF4-FFF2-40B4-BE49-F238E27FC236}">
                <a16:creationId xmlns:a16="http://schemas.microsoft.com/office/drawing/2014/main" id="{8A9BB81A-98A2-46D8-A6D9-8F153AFAB136}"/>
              </a:ext>
            </a:extLst>
          </p:cNvPr>
          <p:cNvSpPr>
            <a:spLocks noGrp="1"/>
          </p:cNvSpPr>
          <p:nvPr>
            <p:ph idx="1"/>
          </p:nvPr>
        </p:nvSpPr>
        <p:spPr/>
        <p:txBody>
          <a:bodyPr>
            <a:normAutofit fontScale="85000" lnSpcReduction="20000"/>
          </a:bodyPr>
          <a:lstStyle/>
          <a:p>
            <a:r>
              <a:rPr lang="en-US" dirty="0"/>
              <a:t>We going to use blockchain to reduce time and process transactions faster</a:t>
            </a:r>
          </a:p>
          <a:p>
            <a:r>
              <a:rPr lang="en-US" dirty="0"/>
              <a:t>Blockchain is really cheap, so our fees will be less than normal banking</a:t>
            </a:r>
          </a:p>
          <a:p>
            <a:r>
              <a:rPr lang="en-US" dirty="0"/>
              <a:t>Our transactions will be cross-verified by others computers(miners)</a:t>
            </a:r>
          </a:p>
          <a:p>
            <a:r>
              <a:rPr lang="en-US" dirty="0"/>
              <a:t>Blockchain is super secure</a:t>
            </a:r>
          </a:p>
          <a:p>
            <a:r>
              <a:rPr lang="en-US" dirty="0"/>
              <a:t>We don’t need papers or employees to make transactions</a:t>
            </a:r>
          </a:p>
          <a:p>
            <a:r>
              <a:rPr lang="en-US" dirty="0"/>
              <a:t>In blockchain there is no limit </a:t>
            </a:r>
            <a:r>
              <a:rPr lang="en-US" dirty="0" err="1"/>
              <a:t>amout</a:t>
            </a:r>
            <a:r>
              <a:rPr lang="en-US" dirty="0"/>
              <a:t> for transactions</a:t>
            </a:r>
          </a:p>
          <a:p>
            <a:r>
              <a:rPr lang="en-US" dirty="0"/>
              <a:t>Facilitate smart contract with our platform</a:t>
            </a:r>
          </a:p>
          <a:p>
            <a:r>
              <a:rPr lang="en-US" dirty="0"/>
              <a:t>Create a mobile and desktop application</a:t>
            </a:r>
          </a:p>
          <a:p>
            <a:r>
              <a:rPr lang="en-US" dirty="0"/>
              <a:t>Support for multiple crypto currencies</a:t>
            </a:r>
          </a:p>
          <a:p>
            <a:r>
              <a:rPr lang="en-US" dirty="0"/>
              <a:t>Keep track of users transactions from the ledger</a:t>
            </a:r>
          </a:p>
          <a:p>
            <a:endParaRPr lang="en-US" dirty="0"/>
          </a:p>
        </p:txBody>
      </p:sp>
    </p:spTree>
    <p:extLst>
      <p:ext uri="{BB962C8B-B14F-4D97-AF65-F5344CB8AC3E}">
        <p14:creationId xmlns:p14="http://schemas.microsoft.com/office/powerpoint/2010/main" val="4557117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C6912-2BC4-9E43-81B6-DCE03F0B8D68}"/>
              </a:ext>
            </a:extLst>
          </p:cNvPr>
          <p:cNvSpPr>
            <a:spLocks noGrp="1"/>
          </p:cNvSpPr>
          <p:nvPr>
            <p:ph type="title"/>
          </p:nvPr>
        </p:nvSpPr>
        <p:spPr/>
        <p:txBody>
          <a:bodyPr/>
          <a:lstStyle/>
          <a:p>
            <a:r>
              <a:rPr lang="en-US" dirty="0"/>
              <a:t>Phase 1</a:t>
            </a:r>
          </a:p>
        </p:txBody>
      </p:sp>
      <p:sp>
        <p:nvSpPr>
          <p:cNvPr id="5" name="Content Placeholder 4">
            <a:extLst>
              <a:ext uri="{FF2B5EF4-FFF2-40B4-BE49-F238E27FC236}">
                <a16:creationId xmlns:a16="http://schemas.microsoft.com/office/drawing/2014/main" id="{704E59DA-77AD-42F1-9C3D-E46DF208E80F}"/>
              </a:ext>
            </a:extLst>
          </p:cNvPr>
          <p:cNvSpPr>
            <a:spLocks noGrp="1"/>
          </p:cNvSpPr>
          <p:nvPr>
            <p:ph idx="1"/>
          </p:nvPr>
        </p:nvSpPr>
        <p:spPr/>
        <p:txBody>
          <a:bodyPr>
            <a:normAutofit/>
          </a:bodyPr>
          <a:lstStyle/>
          <a:p>
            <a:r>
              <a:rPr lang="en-US" dirty="0"/>
              <a:t>Project proposal</a:t>
            </a:r>
          </a:p>
          <a:p>
            <a:r>
              <a:rPr lang="en-US" dirty="0"/>
              <a:t>Project requirements</a:t>
            </a:r>
          </a:p>
          <a:p>
            <a:r>
              <a:rPr lang="en-US" dirty="0"/>
              <a:t>Design </a:t>
            </a:r>
            <a:r>
              <a:rPr lang="en-US" dirty="0" err="1"/>
              <a:t>moqups</a:t>
            </a:r>
            <a:endParaRPr lang="en-US" dirty="0"/>
          </a:p>
          <a:p>
            <a:r>
              <a:rPr lang="en-US" dirty="0"/>
              <a:t>Technical requirements</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40561003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0B6AD-550A-0742-8639-EFF395787A3A}"/>
              </a:ext>
            </a:extLst>
          </p:cNvPr>
          <p:cNvSpPr>
            <a:spLocks noGrp="1"/>
          </p:cNvSpPr>
          <p:nvPr>
            <p:ph type="title"/>
          </p:nvPr>
        </p:nvSpPr>
        <p:spPr/>
        <p:txBody>
          <a:bodyPr/>
          <a:lstStyle/>
          <a:p>
            <a:r>
              <a:rPr lang="en-CA" dirty="0"/>
              <a:t>Phase 2</a:t>
            </a:r>
            <a:endParaRPr lang="en-US" dirty="0"/>
          </a:p>
        </p:txBody>
      </p:sp>
      <p:sp>
        <p:nvSpPr>
          <p:cNvPr id="3" name="Content Placeholder 2">
            <a:extLst>
              <a:ext uri="{FF2B5EF4-FFF2-40B4-BE49-F238E27FC236}">
                <a16:creationId xmlns:a16="http://schemas.microsoft.com/office/drawing/2014/main" id="{F85CB9C8-A36B-024D-A055-780E2A789CCF}"/>
              </a:ext>
            </a:extLst>
          </p:cNvPr>
          <p:cNvSpPr>
            <a:spLocks noGrp="1"/>
          </p:cNvSpPr>
          <p:nvPr>
            <p:ph idx="1"/>
          </p:nvPr>
        </p:nvSpPr>
        <p:spPr/>
        <p:txBody>
          <a:bodyPr>
            <a:normAutofit/>
          </a:bodyPr>
          <a:lstStyle/>
          <a:p>
            <a:endParaRPr lang="en-CA" dirty="0"/>
          </a:p>
          <a:p>
            <a:endParaRPr lang="en-CA" dirty="0"/>
          </a:p>
          <a:p>
            <a:endParaRPr lang="en-US" dirty="0"/>
          </a:p>
        </p:txBody>
      </p:sp>
      <p:sp>
        <p:nvSpPr>
          <p:cNvPr id="4" name="Content Placeholder 4">
            <a:extLst>
              <a:ext uri="{FF2B5EF4-FFF2-40B4-BE49-F238E27FC236}">
                <a16:creationId xmlns:a16="http://schemas.microsoft.com/office/drawing/2014/main" id="{A4B274A3-2A33-4216-9108-13704AF7B65A}"/>
              </a:ext>
            </a:extLst>
          </p:cNvPr>
          <p:cNvSpPr txBox="1">
            <a:spLocks/>
          </p:cNvSpPr>
          <p:nvPr/>
        </p:nvSpPr>
        <p:spPr>
          <a:xfrm>
            <a:off x="832721" y="2489273"/>
            <a:ext cx="9613861" cy="35993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r>
              <a:rPr lang="en-US" dirty="0"/>
              <a:t>Design Prototype</a:t>
            </a:r>
          </a:p>
          <a:p>
            <a:endParaRPr lang="en-US" dirty="0"/>
          </a:p>
          <a:p>
            <a:r>
              <a:rPr lang="en-US" dirty="0"/>
              <a:t>Code implementation</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4204737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FF0E7-0B0B-BD49-AC47-8AA544BBBBEE}"/>
              </a:ext>
            </a:extLst>
          </p:cNvPr>
          <p:cNvSpPr>
            <a:spLocks noGrp="1"/>
          </p:cNvSpPr>
          <p:nvPr>
            <p:ph type="title"/>
          </p:nvPr>
        </p:nvSpPr>
        <p:spPr/>
        <p:txBody>
          <a:bodyPr/>
          <a:lstStyle/>
          <a:p>
            <a:r>
              <a:rPr lang="en-CA" dirty="0"/>
              <a:t>Phase 3</a:t>
            </a:r>
            <a:endParaRPr lang="en-US" dirty="0"/>
          </a:p>
        </p:txBody>
      </p:sp>
      <p:sp>
        <p:nvSpPr>
          <p:cNvPr id="6" name="Content Placeholder 5">
            <a:extLst>
              <a:ext uri="{FF2B5EF4-FFF2-40B4-BE49-F238E27FC236}">
                <a16:creationId xmlns:a16="http://schemas.microsoft.com/office/drawing/2014/main" id="{41A08A74-70C3-46DB-BB1E-A0A0CC82EDF3}"/>
              </a:ext>
            </a:extLst>
          </p:cNvPr>
          <p:cNvSpPr>
            <a:spLocks noGrp="1"/>
          </p:cNvSpPr>
          <p:nvPr>
            <p:ph idx="1"/>
          </p:nvPr>
        </p:nvSpPr>
        <p:spPr/>
        <p:txBody>
          <a:bodyPr/>
          <a:lstStyle/>
          <a:p>
            <a:r>
              <a:rPr lang="en-US" dirty="0"/>
              <a:t>Testing </a:t>
            </a:r>
          </a:p>
          <a:p>
            <a:endParaRPr lang="en-US" dirty="0"/>
          </a:p>
          <a:p>
            <a:r>
              <a:rPr lang="en-US" dirty="0"/>
              <a:t>Debugging</a:t>
            </a:r>
          </a:p>
          <a:p>
            <a:endParaRPr lang="en-US" dirty="0"/>
          </a:p>
          <a:p>
            <a:r>
              <a:rPr lang="en-US" dirty="0"/>
              <a:t>Refactoring </a:t>
            </a:r>
          </a:p>
          <a:p>
            <a:endParaRPr lang="en-US" dirty="0"/>
          </a:p>
          <a:p>
            <a:r>
              <a:rPr lang="en-US" dirty="0" err="1"/>
              <a:t>Markting</a:t>
            </a:r>
            <a:r>
              <a:rPr lang="en-US" dirty="0"/>
              <a:t> </a:t>
            </a:r>
          </a:p>
        </p:txBody>
      </p:sp>
    </p:spTree>
    <p:extLst>
      <p:ext uri="{BB962C8B-B14F-4D97-AF65-F5344CB8AC3E}">
        <p14:creationId xmlns:p14="http://schemas.microsoft.com/office/powerpoint/2010/main" val="4369574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74FC4-6966-43B0-BFE2-00303C3A9748}"/>
              </a:ext>
            </a:extLst>
          </p:cNvPr>
          <p:cNvSpPr>
            <a:spLocks noGrp="1"/>
          </p:cNvSpPr>
          <p:nvPr>
            <p:ph type="title"/>
          </p:nvPr>
        </p:nvSpPr>
        <p:spPr>
          <a:xfrm>
            <a:off x="680321" y="753228"/>
            <a:ext cx="9613861" cy="1080938"/>
          </a:xfrm>
        </p:spPr>
        <p:txBody>
          <a:bodyPr>
            <a:normAutofit/>
          </a:bodyPr>
          <a:lstStyle/>
          <a:p>
            <a:r>
              <a:rPr lang="en-CA" dirty="0"/>
              <a:t>Evaluation</a:t>
            </a:r>
          </a:p>
        </p:txBody>
      </p:sp>
      <p:sp>
        <p:nvSpPr>
          <p:cNvPr id="3" name="Content Placeholder 2">
            <a:extLst>
              <a:ext uri="{FF2B5EF4-FFF2-40B4-BE49-F238E27FC236}">
                <a16:creationId xmlns:a16="http://schemas.microsoft.com/office/drawing/2014/main" id="{AED7048B-D2EA-4354-8A95-838CE40821AB}"/>
              </a:ext>
            </a:extLst>
          </p:cNvPr>
          <p:cNvSpPr>
            <a:spLocks noGrp="1"/>
          </p:cNvSpPr>
          <p:nvPr>
            <p:ph idx="1"/>
          </p:nvPr>
        </p:nvSpPr>
        <p:spPr>
          <a:xfrm>
            <a:off x="680322" y="2336873"/>
            <a:ext cx="9824645" cy="3599316"/>
          </a:xfrm>
        </p:spPr>
        <p:txBody>
          <a:bodyPr>
            <a:normAutofit/>
          </a:bodyPr>
          <a:lstStyle/>
          <a:p>
            <a:endParaRPr lang="en-CA" sz="2000" dirty="0"/>
          </a:p>
        </p:txBody>
      </p:sp>
    </p:spTree>
    <p:extLst>
      <p:ext uri="{BB962C8B-B14F-4D97-AF65-F5344CB8AC3E}">
        <p14:creationId xmlns:p14="http://schemas.microsoft.com/office/powerpoint/2010/main" val="23563291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6E3FE-427D-47DD-AD5F-D10DCA999BE2}"/>
              </a:ext>
            </a:extLst>
          </p:cNvPr>
          <p:cNvSpPr>
            <a:spLocks noGrp="1"/>
          </p:cNvSpPr>
          <p:nvPr>
            <p:ph type="title"/>
          </p:nvPr>
        </p:nvSpPr>
        <p:spPr/>
        <p:txBody>
          <a:bodyPr/>
          <a:lstStyle/>
          <a:p>
            <a:r>
              <a:rPr lang="en-US" dirty="0"/>
              <a:t>About us</a:t>
            </a:r>
          </a:p>
        </p:txBody>
      </p:sp>
      <p:sp>
        <p:nvSpPr>
          <p:cNvPr id="3" name="Content Placeholder 2">
            <a:extLst>
              <a:ext uri="{FF2B5EF4-FFF2-40B4-BE49-F238E27FC236}">
                <a16:creationId xmlns:a16="http://schemas.microsoft.com/office/drawing/2014/main" id="{F9AF9821-C778-4EDB-BE61-4ACDCB72271D}"/>
              </a:ext>
            </a:extLst>
          </p:cNvPr>
          <p:cNvSpPr>
            <a:spLocks noGrp="1"/>
          </p:cNvSpPr>
          <p:nvPr>
            <p:ph idx="1"/>
          </p:nvPr>
        </p:nvSpPr>
        <p:spPr>
          <a:xfrm>
            <a:off x="680321" y="2156119"/>
            <a:ext cx="9613861" cy="4446699"/>
          </a:xfrm>
        </p:spPr>
        <p:txBody>
          <a:bodyPr/>
          <a:lstStyle/>
          <a:p>
            <a:endParaRPr lang="en-US" dirty="0"/>
          </a:p>
          <a:p>
            <a:r>
              <a:rPr lang="en-US" dirty="0"/>
              <a:t>GBC Crypto uses blockchain to validate transactions between customers and sellers.</a:t>
            </a:r>
          </a:p>
          <a:p>
            <a:endParaRPr lang="en-US" dirty="0"/>
          </a:p>
          <a:p>
            <a:r>
              <a:rPr lang="en-US" dirty="0"/>
              <a:t>GBC Crypto uses smart contract to validate transactions </a:t>
            </a:r>
          </a:p>
          <a:p>
            <a:endParaRPr lang="en-US" dirty="0"/>
          </a:p>
          <a:p>
            <a:r>
              <a:rPr lang="en-US" dirty="0"/>
              <a:t>Smart contract decentralizes transactions validation with a set of rules based on transactions information.</a:t>
            </a:r>
          </a:p>
        </p:txBody>
      </p:sp>
    </p:spTree>
    <p:extLst>
      <p:ext uri="{BB962C8B-B14F-4D97-AF65-F5344CB8AC3E}">
        <p14:creationId xmlns:p14="http://schemas.microsoft.com/office/powerpoint/2010/main" val="32086344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9891D-13FE-4D73-B248-2F7DDA58B286}"/>
              </a:ext>
            </a:extLst>
          </p:cNvPr>
          <p:cNvSpPr>
            <a:spLocks noGrp="1"/>
          </p:cNvSpPr>
          <p:nvPr>
            <p:ph type="title"/>
          </p:nvPr>
        </p:nvSpPr>
        <p:spPr/>
        <p:txBody>
          <a:bodyPr/>
          <a:lstStyle/>
          <a:p>
            <a:r>
              <a:rPr lang="en-US" dirty="0"/>
              <a:t>Project Objectives</a:t>
            </a:r>
          </a:p>
        </p:txBody>
      </p:sp>
      <p:sp>
        <p:nvSpPr>
          <p:cNvPr id="3" name="Content Placeholder 2">
            <a:extLst>
              <a:ext uri="{FF2B5EF4-FFF2-40B4-BE49-F238E27FC236}">
                <a16:creationId xmlns:a16="http://schemas.microsoft.com/office/drawing/2014/main" id="{CB165AF9-DDA1-421B-B7FE-B538B5246D06}"/>
              </a:ext>
            </a:extLst>
          </p:cNvPr>
          <p:cNvSpPr>
            <a:spLocks noGrp="1"/>
          </p:cNvSpPr>
          <p:nvPr>
            <p:ph idx="1"/>
          </p:nvPr>
        </p:nvSpPr>
        <p:spPr>
          <a:xfrm>
            <a:off x="680321" y="2230548"/>
            <a:ext cx="9613861" cy="4255312"/>
          </a:xfrm>
        </p:spPr>
        <p:txBody>
          <a:bodyPr>
            <a:normAutofit lnSpcReduction="10000"/>
          </a:bodyPr>
          <a:lstStyle/>
          <a:p>
            <a:endParaRPr lang="en-US" dirty="0"/>
          </a:p>
          <a:p>
            <a:pPr fontAlgn="base"/>
            <a:r>
              <a:rPr lang="en-US" dirty="0"/>
              <a:t>To provide a secure, robust, scalable, dynamic platform for our users</a:t>
            </a:r>
          </a:p>
          <a:p>
            <a:pPr fontAlgn="base"/>
            <a:endParaRPr lang="en-US" b="1" dirty="0"/>
          </a:p>
          <a:p>
            <a:pPr fontAlgn="base"/>
            <a:r>
              <a:rPr lang="en-US" dirty="0"/>
              <a:t>To create a clean and friendly UI/UX for our users.</a:t>
            </a:r>
          </a:p>
          <a:p>
            <a:pPr fontAlgn="base"/>
            <a:endParaRPr lang="en-US" b="1" dirty="0"/>
          </a:p>
          <a:p>
            <a:pPr fontAlgn="base"/>
            <a:r>
              <a:rPr lang="en-US" dirty="0"/>
              <a:t>To ensure a graphically pleasing and understandable data representation for the potential users of our application.</a:t>
            </a:r>
          </a:p>
          <a:p>
            <a:pPr fontAlgn="base"/>
            <a:endParaRPr lang="en-US" b="1" dirty="0"/>
          </a:p>
          <a:p>
            <a:pPr fontAlgn="base"/>
            <a:r>
              <a:rPr lang="en-US" dirty="0"/>
              <a:t>To secure the user account using a two-way verification process.</a:t>
            </a:r>
            <a:endParaRPr lang="en-US" b="1" dirty="0"/>
          </a:p>
          <a:p>
            <a:endParaRPr lang="en-US" dirty="0"/>
          </a:p>
          <a:p>
            <a:endParaRPr lang="en-US" dirty="0"/>
          </a:p>
        </p:txBody>
      </p:sp>
    </p:spTree>
    <p:extLst>
      <p:ext uri="{BB962C8B-B14F-4D97-AF65-F5344CB8AC3E}">
        <p14:creationId xmlns:p14="http://schemas.microsoft.com/office/powerpoint/2010/main" val="2627198183"/>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otalTime>253</TotalTime>
  <Words>830</Words>
  <Application>Microsoft Office PowerPoint</Application>
  <PresentationFormat>Widescreen</PresentationFormat>
  <Paragraphs>132</Paragraphs>
  <Slides>22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Trebuchet MS</vt:lpstr>
      <vt:lpstr>Berlin</vt:lpstr>
      <vt:lpstr>Blockchain Transaction</vt:lpstr>
      <vt:lpstr>The issue</vt:lpstr>
      <vt:lpstr>Solutions</vt:lpstr>
      <vt:lpstr>Phase 1</vt:lpstr>
      <vt:lpstr>Phase 2</vt:lpstr>
      <vt:lpstr>Phase 3</vt:lpstr>
      <vt:lpstr>Evaluation</vt:lpstr>
      <vt:lpstr>About us</vt:lpstr>
      <vt:lpstr>Project Objectives</vt:lpstr>
      <vt:lpstr>About the application</vt:lpstr>
      <vt:lpstr>About the application</vt:lpstr>
      <vt:lpstr>Ledger</vt:lpstr>
      <vt:lpstr>Centralized Ledger</vt:lpstr>
      <vt:lpstr>Decentralized Ledger</vt:lpstr>
      <vt:lpstr>Decentralized Ledger. Who updates it??</vt:lpstr>
      <vt:lpstr>Decentralized Ledger Contd…</vt:lpstr>
      <vt:lpstr>Banks and Blockchain, Correspondent banking</vt:lpstr>
      <vt:lpstr>PROBLEM SOLVED!</vt:lpstr>
      <vt:lpstr>Smart Contracts</vt:lpstr>
      <vt:lpstr>Benefits</vt:lpstr>
      <vt:lpstr>Goals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Blockchain Transaction</dc:title>
  <dc:creator>Arifur Rahman</dc:creator>
  <cp:lastModifiedBy>Igor Kenji Mori</cp:lastModifiedBy>
  <cp:revision>22</cp:revision>
  <dcterms:created xsi:type="dcterms:W3CDTF">2019-02-19T19:06:06Z</dcterms:created>
  <dcterms:modified xsi:type="dcterms:W3CDTF">2019-04-05T21:16:47Z</dcterms:modified>
</cp:coreProperties>
</file>